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6" r:id="rId2"/>
    <p:sldId id="312" r:id="rId3"/>
    <p:sldId id="311" r:id="rId4"/>
    <p:sldId id="313" r:id="rId5"/>
    <p:sldId id="290" r:id="rId6"/>
    <p:sldId id="294" r:id="rId7"/>
    <p:sldId id="295" r:id="rId8"/>
    <p:sldId id="296" r:id="rId9"/>
    <p:sldId id="297" r:id="rId10"/>
    <p:sldId id="298" r:id="rId11"/>
    <p:sldId id="299" r:id="rId12"/>
    <p:sldId id="278" r:id="rId13"/>
    <p:sldId id="281" r:id="rId14"/>
    <p:sldId id="301" r:id="rId15"/>
    <p:sldId id="282" r:id="rId16"/>
    <p:sldId id="300" r:id="rId17"/>
    <p:sldId id="302" r:id="rId18"/>
    <p:sldId id="315" r:id="rId19"/>
    <p:sldId id="316" r:id="rId20"/>
    <p:sldId id="292" r:id="rId21"/>
    <p:sldId id="289" r:id="rId22"/>
    <p:sldId id="303" r:id="rId23"/>
    <p:sldId id="283" r:id="rId24"/>
    <p:sldId id="285" r:id="rId25"/>
    <p:sldId id="304" r:id="rId26"/>
    <p:sldId id="284" r:id="rId27"/>
    <p:sldId id="286" r:id="rId28"/>
    <p:sldId id="305" r:id="rId29"/>
    <p:sldId id="293" r:id="rId30"/>
    <p:sldId id="306" r:id="rId31"/>
    <p:sldId id="307" r:id="rId32"/>
    <p:sldId id="308" r:id="rId33"/>
    <p:sldId id="287" r:id="rId34"/>
    <p:sldId id="288" r:id="rId35"/>
    <p:sldId id="309" r:id="rId36"/>
    <p:sldId id="310" r:id="rId37"/>
    <p:sldId id="318" r:id="rId38"/>
    <p:sldId id="314" r:id="rId39"/>
    <p:sldId id="31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90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9F4D9-B0D4-4646-8391-4B82EC4DD0CF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AF453-8681-41C1-ADEA-A5E7F198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1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1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8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8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86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Services: IRC, Email, Wiki, VoIP, File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F453-8681-41C1-ADEA-A5E7F198F85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8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0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5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0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5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4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D3C0-63FD-4392-8564-1B565E55A11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5D8BF-00D3-4D67-B9D8-BE3EE5F0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80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mwan.org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lus.google.com/101764494655364903786/posts/5si97WBt5SQ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</a:t>
            </a:r>
            <a:r>
              <a:rPr lang="en-US" dirty="0" err="1" smtClean="0"/>
              <a:t>HamWAN</a:t>
            </a:r>
            <a:r>
              <a:rPr lang="en-US" dirty="0" smtClean="0"/>
              <a:t> – Oct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If you like the work you see here,</a:t>
            </a:r>
          </a:p>
          <a:p>
            <a:pPr marL="0" indent="0" algn="ctr">
              <a:buNone/>
            </a:pPr>
            <a:r>
              <a:rPr lang="en-US" dirty="0" smtClean="0"/>
              <a:t>please support it by donating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://www.hamwan.org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r">
              <a:buNone/>
            </a:pPr>
            <a:r>
              <a:rPr lang="en-US" sz="2000" dirty="0" smtClean="0"/>
              <a:t>Bart </a:t>
            </a:r>
            <a:r>
              <a:rPr lang="en-US" sz="2000" dirty="0" err="1" smtClean="0"/>
              <a:t>Kus</a:t>
            </a:r>
            <a:r>
              <a:rPr lang="en-US" sz="2000" dirty="0" smtClean="0"/>
              <a:t> &lt;me@bartk.us&gt;</a:t>
            </a:r>
          </a:p>
        </p:txBody>
      </p:sp>
    </p:spTree>
    <p:extLst>
      <p:ext uri="{BB962C8B-B14F-4D97-AF65-F5344CB8AC3E}">
        <p14:creationId xmlns:p14="http://schemas.microsoft.com/office/powerpoint/2010/main" val="25296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HamWAN</a:t>
            </a:r>
            <a:r>
              <a:rPr lang="en-US" dirty="0" smtClean="0"/>
              <a:t> Labs Members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1560" y="1752600"/>
            <a:ext cx="34462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 11720A Pulse Modulator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18GHz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Tested down to 900MHz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Lets you implement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Lets you use pulse measurement techniques in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eg</a:t>
            </a:r>
            <a:r>
              <a:rPr lang="en-US" dirty="0" smtClean="0"/>
              <a:t>: Amplifier testing at full power but without burning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$60 @ eBay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5911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3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HamWAN</a:t>
            </a:r>
            <a:r>
              <a:rPr lang="en-US" dirty="0" smtClean="0"/>
              <a:t> Labs Members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1560" y="1752600"/>
            <a:ext cx="3446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Odetics</a:t>
            </a:r>
            <a:r>
              <a:rPr lang="en-US" dirty="0" smtClean="0"/>
              <a:t> 425 Atomic Clock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Keeps all the instruments synchronized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GPS synchronized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Globally phase-locked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$80 @ Puyallup Flea Market!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486400" cy="326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8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sp>
        <p:nvSpPr>
          <p:cNvPr id="4" name="AutoShape 2" descr="imap://eo@bartk.us:993/fetch%3EUID%3E.Sent%3E2770?part=1.2.2&amp;filename=sy3dsL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40588" cy="541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2703"/>
            <a:ext cx="7567261" cy="567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8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Haystack Implementation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9154"/>
            <a:ext cx="8353806" cy="555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40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438400"/>
            <a:ext cx="85058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Haystack Implementation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4752"/>
            <a:ext cx="8133969" cy="541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2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Haystack Implementation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6562"/>
            <a:ext cx="82438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3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Haystack Implementation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486476" cy="52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4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Haystack Implementation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438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 from 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A functional network covering Tumwater to Stanwood</a:t>
            </a:r>
          </a:p>
          <a:p>
            <a:r>
              <a:rPr lang="en-US" dirty="0" smtClean="0"/>
              <a:t>Discovery of the best hardware available</a:t>
            </a:r>
          </a:p>
          <a:p>
            <a:r>
              <a:rPr lang="en-US" dirty="0" smtClean="0"/>
              <a:t>Organizational and funding structure</a:t>
            </a:r>
          </a:p>
          <a:p>
            <a:r>
              <a:rPr lang="en-US" dirty="0" smtClean="0"/>
              <a:t>Development of the right protocol stack</a:t>
            </a:r>
          </a:p>
          <a:p>
            <a:r>
              <a:rPr lang="en-US" dirty="0" smtClean="0"/>
              <a:t>Creation of </a:t>
            </a:r>
            <a:r>
              <a:rPr lang="en-US" dirty="0" err="1" smtClean="0"/>
              <a:t>HamWAN</a:t>
            </a:r>
            <a:r>
              <a:rPr lang="en-US" dirty="0" smtClean="0"/>
              <a:t> Labs</a:t>
            </a:r>
          </a:p>
          <a:p>
            <a:r>
              <a:rPr lang="en-US" dirty="0" smtClean="0"/>
              <a:t>Free publication of all research and tools</a:t>
            </a:r>
          </a:p>
          <a:p>
            <a:r>
              <a:rPr lang="en-US" dirty="0" smtClean="0"/>
              <a:t>Link distance record of 100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4338" name="Picture 2" descr="http://www.com-power.com/Website%202010A/Product%20images/nfprob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74" y="1447800"/>
            <a:ext cx="720928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029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Nope, didn’t do any RF sniffing of the near-field.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3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2290" name="Picture 2" descr="http://image.made-in-china.com/2f0j00uenaCAysiqcO/PXB-Microwave-Absorber-Absorbing-Material-for-Anechoic-Cham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011938" cy="5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Absorber Implementation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9" y="1295400"/>
            <a:ext cx="7460932" cy="419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5626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Tried, and didn’t produce any acceptably useful absorbers.</a:t>
            </a:r>
          </a:p>
          <a:p>
            <a:pPr algn="ctr"/>
            <a:r>
              <a:rPr lang="en-US" dirty="0" smtClean="0"/>
              <a:t>It’s a multivariable problem and isn’t easy to get right.</a:t>
            </a:r>
          </a:p>
          <a:p>
            <a:pPr algn="ctr"/>
            <a:r>
              <a:rPr lang="en-US" dirty="0" smtClean="0"/>
              <a:t>Some attenuation and absorption was measured though!</a:t>
            </a:r>
          </a:p>
          <a:p>
            <a:pPr algn="ctr"/>
            <a:r>
              <a:rPr lang="en-US" dirty="0" smtClean="0"/>
              <a:t>Observations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plus.google.com/101764494655364903786/posts/5si97WBt5SQ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93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 - Report</a:t>
            </a:r>
            <a:endParaRPr lang="en-US" dirty="0"/>
          </a:p>
        </p:txBody>
      </p:sp>
      <p:pic>
        <p:nvPicPr>
          <p:cNvPr id="8196" name="Picture 4" descr="http://laforge.gnumonks.org/photos/cavity_duplexer_bot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8674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Tested 3 filters.  A notch filter performed wonderfully, but we don’t need notching.</a:t>
            </a:r>
          </a:p>
          <a:p>
            <a:pPr algn="ctr"/>
            <a:r>
              <a:rPr lang="en-US" dirty="0" smtClean="0"/>
              <a:t>Both </a:t>
            </a:r>
            <a:r>
              <a:rPr lang="en-US" dirty="0" err="1" smtClean="0"/>
              <a:t>bandpass</a:t>
            </a:r>
            <a:r>
              <a:rPr lang="en-US" dirty="0" smtClean="0"/>
              <a:t> filters had too much insertion loss and pass bandwidth.</a:t>
            </a:r>
          </a:p>
          <a:p>
            <a:pPr algn="ctr"/>
            <a:r>
              <a:rPr lang="en-US" dirty="0" smtClean="0"/>
              <a:t>5MHz @ 6GHz = 0.083%, which is very hard to do.  Even 20MHz is still 0.33%.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0242" name="Picture 2" descr="http://www.bowkera.com/images/Radio/WA6DNR/Tower%20Project/Az%20El%20Ro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817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2-Axis Rotor Control Software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641523"/>
              </p:ext>
            </p:extLst>
          </p:nvPr>
        </p:nvGraphicFramePr>
        <p:xfrm>
          <a:off x="4191000" y="3276600"/>
          <a:ext cx="74771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Packager Shell Object" showAsIcon="1" r:id="rId3" imgW="747000" imgH="486000" progId="Package">
                  <p:embed/>
                </p:oleObj>
              </mc:Choice>
              <mc:Fallback>
                <p:oleObj name="Packager Shell Object" showAsIcon="1" r:id="rId3" imgW="747000" imgH="486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1000" y="3276600"/>
                        <a:ext cx="747712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34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Measurement Software</a:t>
            </a:r>
            <a:endParaRPr lang="en-US" dirty="0"/>
          </a:p>
        </p:txBody>
      </p:sp>
      <p:pic>
        <p:nvPicPr>
          <p:cNvPr id="9218" name="Picture 2" descr="http://www.raymaps.com/wp-content/uploads/2012/02/Horn-Antenna-Radiation-Patt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54" y="1371600"/>
            <a:ext cx="73152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638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Did not implement full signal acquisition and processing yet.</a:t>
            </a:r>
          </a:p>
          <a:p>
            <a:pPr algn="ctr"/>
            <a:r>
              <a:rPr lang="en-US" dirty="0" smtClean="0"/>
              <a:t>Have implemented instrument control and data read-out though.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6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145"/>
            <a:ext cx="7334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7805" y="6019800"/>
            <a:ext cx="2240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TGF2032-2-20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905000"/>
            <a:ext cx="495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+48.8dBm @ 6GHz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W</a:t>
            </a:r>
            <a:r>
              <a:rPr lang="en-US" sz="2800" dirty="0" smtClean="0"/>
              <a:t>ith 11.1dB gain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A</a:t>
            </a:r>
            <a:r>
              <a:rPr lang="en-US" sz="2800" dirty="0" smtClean="0"/>
              <a:t>nd 51% efficiency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For about $120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Anybody have a wire bonder?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73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 - Report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145"/>
            <a:ext cx="7334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7805" y="6019800"/>
            <a:ext cx="2240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TGF2032-2-20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905000"/>
            <a:ext cx="495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+48.8dBm @ 6GHz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W</a:t>
            </a:r>
            <a:r>
              <a:rPr lang="en-US" sz="2800" dirty="0" smtClean="0"/>
              <a:t>ith 11.1dB gain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A</a:t>
            </a:r>
            <a:r>
              <a:rPr lang="en-US" sz="2800" dirty="0" smtClean="0"/>
              <a:t>nd 51% efficiency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For about $120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Anybody have a wire bonder?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 rot="18981356">
            <a:off x="435786" y="2438400"/>
            <a:ext cx="7543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CANCELLED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599" y="5486400"/>
            <a:ext cx="388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sense making more power if the self-interference is killing performance.</a:t>
            </a:r>
          </a:p>
          <a:p>
            <a:r>
              <a:rPr lang="en-US" dirty="0" smtClean="0"/>
              <a:t>PS: Oh yeah, I have a wire bonder 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pic>
        <p:nvPicPr>
          <p:cNvPr id="15362" name="Picture 2" descr="http://earth.esa.int/applications/data_util/SARDOCS/_icons/c3_radar_eq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708026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 from Year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4100ft site (Haystack) near Sultan, WA</a:t>
            </a:r>
          </a:p>
          <a:p>
            <a:r>
              <a:rPr lang="en-US" dirty="0" smtClean="0"/>
              <a:t>First solar-powered site ⤴</a:t>
            </a:r>
          </a:p>
          <a:p>
            <a:r>
              <a:rPr lang="en-US" dirty="0" smtClean="0"/>
              <a:t>Direct Internet feed via Westin building</a:t>
            </a:r>
          </a:p>
          <a:p>
            <a:r>
              <a:rPr lang="en-US" dirty="0" smtClean="0"/>
              <a:t>Queen Anne relay site (150Mbit!)</a:t>
            </a:r>
          </a:p>
          <a:p>
            <a:r>
              <a:rPr lang="en-US" dirty="0" smtClean="0"/>
              <a:t>Finished Capitol Park site with all sectors </a:t>
            </a:r>
            <a:r>
              <a:rPr lang="en-US" sz="1600" dirty="0" smtClean="0"/>
              <a:t>(finally)</a:t>
            </a:r>
          </a:p>
          <a:p>
            <a:r>
              <a:rPr lang="en-US" dirty="0" smtClean="0"/>
              <a:t>Created a self-service user portal</a:t>
            </a:r>
          </a:p>
          <a:p>
            <a:r>
              <a:rPr lang="en-US" dirty="0" err="1" smtClean="0"/>
              <a:t>HamWAN</a:t>
            </a:r>
            <a:r>
              <a:rPr lang="en-US" dirty="0" smtClean="0"/>
              <a:t> </a:t>
            </a:r>
            <a:r>
              <a:rPr lang="en-US" dirty="0" smtClean="0"/>
              <a:t>Memphis Metro bootstrapped</a:t>
            </a:r>
          </a:p>
          <a:p>
            <a:r>
              <a:rPr lang="en-US" dirty="0" smtClean="0"/>
              <a:t>New Tukwila Internet feed site coming up</a:t>
            </a:r>
          </a:p>
          <a:p>
            <a:r>
              <a:rPr lang="en-US" dirty="0" smtClean="0"/>
              <a:t>Propagation experience gained over the summer, and it’s not good news</a:t>
            </a:r>
          </a:p>
        </p:txBody>
      </p:sp>
    </p:spTree>
    <p:extLst>
      <p:ext uri="{BB962C8B-B14F-4D97-AF65-F5344CB8AC3E}">
        <p14:creationId xmlns:p14="http://schemas.microsoft.com/office/powerpoint/2010/main" val="121632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08" y="3618261"/>
            <a:ext cx="6181916" cy="34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RADAR Techniques - Report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156"/>
            <a:ext cx="5029200" cy="2601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6196"/>
            <a:ext cx="5029200" cy="300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1524000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RADAR achieved in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</a:t>
            </a:r>
            <a:r>
              <a:rPr lang="en-US" smtClean="0"/>
              <a:t>amplifier (10W @ 6GHz) </a:t>
            </a:r>
            <a:r>
              <a:rPr lang="en-US" dirty="0" smtClean="0"/>
              <a:t>died before field testing could happen. 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 might have over-compensated a little and bought a 3.4kW 6GHz Klystron tube ($50 @ eBay):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 (personal)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Finishing Loop Antenna Controller</a:t>
            </a:r>
          </a:p>
        </p:txBody>
      </p:sp>
      <p:pic>
        <p:nvPicPr>
          <p:cNvPr id="14338" name="Picture 2" descr="C:\Users\Administrator\Pictures\Loop Antenna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600"/>
            <a:ext cx="3962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4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 (personal)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Finishing Loop Antenna Controller</a:t>
            </a:r>
          </a:p>
        </p:txBody>
      </p:sp>
      <p:pic>
        <p:nvPicPr>
          <p:cNvPr id="15362" name="Picture 2" descr="C:\Users\Administrator\Pictures\Loop Antenna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419088" cy="42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 (personal)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Finishing Loop Antenna Controller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1"/>
            <a:ext cx="6708014" cy="458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95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17525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6GHz is proving difficult to use with trees</a:t>
            </a:r>
          </a:p>
          <a:p>
            <a:r>
              <a:rPr lang="en-US" dirty="0" smtClean="0"/>
              <a:t>902MHz is the lowest amateur band without bandwidth or modulation rate limits</a:t>
            </a:r>
          </a:p>
          <a:p>
            <a:r>
              <a:rPr lang="en-US" dirty="0" smtClean="0"/>
              <a:t>Couple new modems are available now: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170"/>
            <a:ext cx="1819275" cy="320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46863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4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Need a service that has deep penetration, even if it’s slower than 6GHz service</a:t>
            </a:r>
          </a:p>
          <a:p>
            <a:r>
              <a:rPr lang="en-US" dirty="0" smtClean="0"/>
              <a:t>Would like to achieve mobile service</a:t>
            </a:r>
          </a:p>
          <a:p>
            <a:r>
              <a:rPr lang="en-US" dirty="0"/>
              <a:t>Filtering is easier: 5MHz @ 915MHz = 0.5%</a:t>
            </a:r>
          </a:p>
          <a:p>
            <a:r>
              <a:rPr lang="en-US" dirty="0" smtClean="0"/>
              <a:t>Increase reliability with high power levels</a:t>
            </a:r>
          </a:p>
          <a:p>
            <a:r>
              <a:rPr lang="en-US" dirty="0" smtClean="0"/>
              <a:t>General lack of bidirectional linear 902MHz power amplifiers on the market (~30W)</a:t>
            </a:r>
          </a:p>
          <a:p>
            <a:r>
              <a:rPr lang="en-US" dirty="0" smtClean="0"/>
              <a:t>Started research on creating such a product, and will do development after loop antenna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Some 902MHz propagation testing through trees has been done, but more is needed</a:t>
            </a:r>
          </a:p>
          <a:p>
            <a:r>
              <a:rPr lang="en-US" dirty="0" smtClean="0"/>
              <a:t>A sectorized service @ 902MHz will always be limited to 5MHz channels (only 26MHz total)</a:t>
            </a:r>
          </a:p>
          <a:p>
            <a:r>
              <a:rPr lang="en-US" dirty="0" smtClean="0"/>
              <a:t>Making use of MIMO helps spectral efficiency</a:t>
            </a:r>
          </a:p>
          <a:p>
            <a:r>
              <a:rPr lang="en-US" dirty="0" smtClean="0"/>
              <a:t>Questionable benefit for the mobile case</a:t>
            </a:r>
          </a:p>
        </p:txBody>
      </p:sp>
    </p:spTree>
    <p:extLst>
      <p:ext uri="{BB962C8B-B14F-4D97-AF65-F5344CB8AC3E}">
        <p14:creationId xmlns:p14="http://schemas.microsoft.com/office/powerpoint/2010/main" val="33303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</a:t>
            </a:r>
            <a:r>
              <a:rPr lang="en-US" dirty="0" smtClean="0"/>
              <a:t>Work (unchanged)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software for network automation</a:t>
            </a:r>
          </a:p>
          <a:p>
            <a:r>
              <a:rPr lang="en-US" dirty="0" smtClean="0"/>
              <a:t>More autonomous on-network services</a:t>
            </a:r>
          </a:p>
          <a:p>
            <a:r>
              <a:rPr lang="en-US" dirty="0" smtClean="0"/>
              <a:t>Optimization of network stack</a:t>
            </a:r>
          </a:p>
          <a:p>
            <a:r>
              <a:rPr lang="en-US" dirty="0" smtClean="0"/>
              <a:t>More sites / improved coverage</a:t>
            </a:r>
          </a:p>
          <a:p>
            <a:r>
              <a:rPr lang="en-US" dirty="0" smtClean="0"/>
              <a:t>Better documentation to help others start </a:t>
            </a:r>
            <a:r>
              <a:rPr lang="en-US" dirty="0" err="1" smtClean="0"/>
              <a:t>HamWAN</a:t>
            </a:r>
            <a:r>
              <a:rPr lang="en-US" dirty="0" smtClean="0"/>
              <a:t> instances elsewhere</a:t>
            </a:r>
          </a:p>
          <a:p>
            <a:r>
              <a:rPr lang="en-US" dirty="0" smtClean="0"/>
              <a:t>Optimize / enable end-user scenarios</a:t>
            </a:r>
          </a:p>
        </p:txBody>
      </p:sp>
    </p:spTree>
    <p:extLst>
      <p:ext uri="{BB962C8B-B14F-4D97-AF65-F5344CB8AC3E}">
        <p14:creationId xmlns:p14="http://schemas.microsoft.com/office/powerpoint/2010/main" val="13652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Help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Tukwila execution (insurance, contracts, purchasing, installation, configuration)</a:t>
            </a:r>
          </a:p>
          <a:p>
            <a:r>
              <a:rPr lang="en-US" dirty="0" smtClean="0"/>
              <a:t>Trademark registration</a:t>
            </a:r>
          </a:p>
          <a:p>
            <a:pPr lvl="1"/>
            <a:r>
              <a:rPr lang="en-US" dirty="0" smtClean="0"/>
              <a:t>Someone decided they liked the name “</a:t>
            </a:r>
            <a:r>
              <a:rPr lang="en-US" dirty="0" err="1" smtClean="0"/>
              <a:t>HamWAN</a:t>
            </a:r>
            <a:r>
              <a:rPr lang="en-US" dirty="0" smtClean="0"/>
              <a:t>” so they bought hamwan.com for $3k from squatters and will be publishing their own non-</a:t>
            </a:r>
            <a:r>
              <a:rPr lang="en-US" dirty="0" err="1" smtClean="0"/>
              <a:t>HamWAN</a:t>
            </a:r>
            <a:r>
              <a:rPr lang="en-US" dirty="0" smtClean="0"/>
              <a:t> amateur network info on it</a:t>
            </a:r>
          </a:p>
          <a:p>
            <a:r>
              <a:rPr lang="en-US" dirty="0" smtClean="0"/>
              <a:t>Network administration (debug / configure)</a:t>
            </a:r>
          </a:p>
          <a:p>
            <a:r>
              <a:rPr lang="en-US" dirty="0" smtClean="0"/>
              <a:t>Plenty of other things…</a:t>
            </a:r>
          </a:p>
        </p:txBody>
      </p:sp>
    </p:spTree>
    <p:extLst>
      <p:ext uri="{BB962C8B-B14F-4D97-AF65-F5344CB8AC3E}">
        <p14:creationId xmlns:p14="http://schemas.microsoft.com/office/powerpoint/2010/main" val="17179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This</a:t>
            </a:r>
            <a:r>
              <a:rPr lang="en-US" dirty="0" smtClean="0"/>
              <a:t>! (unchanged)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This project IS the modern frontier of ham radio</a:t>
            </a:r>
          </a:p>
          <a:p>
            <a:r>
              <a:rPr lang="en-US" dirty="0" smtClean="0"/>
              <a:t>Fund this by donating on the website</a:t>
            </a:r>
          </a:p>
          <a:p>
            <a:r>
              <a:rPr lang="en-US" dirty="0" smtClean="0"/>
              <a:t>Recruit engineers and spread the word to talented people about the work being done here</a:t>
            </a:r>
          </a:p>
          <a:p>
            <a:r>
              <a:rPr lang="en-US" dirty="0" smtClean="0"/>
              <a:t>Provide sites to expand the network’s reach</a:t>
            </a:r>
          </a:p>
          <a:p>
            <a:r>
              <a:rPr lang="en-US" dirty="0" smtClean="0"/>
              <a:t>Point other organizations to </a:t>
            </a:r>
            <a:r>
              <a:rPr lang="en-US" dirty="0" err="1" smtClean="0"/>
              <a:t>HamWAN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Progeny Instantiated</a:t>
            </a:r>
            <a:endParaRPr lang="en-US" dirty="0"/>
          </a:p>
        </p:txBody>
      </p:sp>
      <p:pic>
        <p:nvPicPr>
          <p:cNvPr id="17410" name="Picture 2" descr="C:\Users\Administrator\Pictures\New Ba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9136"/>
            <a:ext cx="8083296" cy="53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38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HamWAN</a:t>
            </a:r>
            <a:r>
              <a:rPr lang="en-US" dirty="0" smtClean="0"/>
              <a:t> Labs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8230"/>
            <a:ext cx="7679893" cy="575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2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HamWAN</a:t>
            </a:r>
            <a:r>
              <a:rPr lang="en-US" dirty="0" smtClean="0"/>
              <a:t> Labs Members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4793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1752600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 8753E VNA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30kHz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6GHz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Amplifiable test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110dB dynamic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VNA: $4,450 @ eBay (a steal!!!  </a:t>
            </a:r>
            <a:r>
              <a:rPr lang="en-US" dirty="0"/>
              <a:t>Item # </a:t>
            </a:r>
            <a:br>
              <a:rPr lang="en-US" dirty="0"/>
            </a:br>
            <a:r>
              <a:rPr lang="en-US" dirty="0"/>
              <a:t>141415415274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Set: $2,180 @ eBay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HamWAN</a:t>
            </a:r>
            <a:r>
              <a:rPr lang="en-US" dirty="0" smtClean="0"/>
              <a:t> Labs Members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76572" y="17526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 8753E VNA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 response of a parallel LC resonator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5" y="2133600"/>
            <a:ext cx="5755577" cy="323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HamWAN</a:t>
            </a:r>
            <a:r>
              <a:rPr lang="en-US" dirty="0" smtClean="0"/>
              <a:t> Labs Members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1560" y="1370970"/>
            <a:ext cx="34462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 89441A Vector Signal Analyzer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DC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2.65GHz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Analyzes various digitally modulated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eg</a:t>
            </a:r>
            <a:r>
              <a:rPr lang="en-US" dirty="0" smtClean="0"/>
              <a:t>: Error Vector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eg</a:t>
            </a:r>
            <a:r>
              <a:rPr lang="en-US" dirty="0" smtClean="0"/>
              <a:t>: Decode bit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Synthesizes arbitrary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eg</a:t>
            </a:r>
            <a:r>
              <a:rPr lang="en-US" dirty="0" smtClean="0"/>
              <a:t>: Transmit beacon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Uses broadband acquisition and frequency domain conversion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It can really “zoom in” spectrally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Never misses transients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u="sng" dirty="0" smtClean="0"/>
              <a:t>very</a:t>
            </a:r>
            <a:r>
              <a:rPr lang="en-US" dirty="0" smtClean="0"/>
              <a:t> complicated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Analyzer: $900 @ eBay (presently overpriced)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RF Section: $500 @ eBay (presently overpriced)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5392960" cy="514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HamWAN</a:t>
            </a:r>
            <a:r>
              <a:rPr lang="en-US" dirty="0" smtClean="0"/>
              <a:t> Labs Members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1560" y="1752600"/>
            <a:ext cx="3446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 83480A “Digital Communications Analyzer” aka Sampling Oscilloscope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83483A DC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20GHz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Upgradeable to 50GHz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Useful for viewing microwave signals in the time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Lets you directly interact with the speed of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Lets you implement RADAR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Works on repetitive signals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Frame: $380 @ eBay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Module: $900 @ eBay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" y="16764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994</Words>
  <Application>Microsoft Office PowerPoint</Application>
  <PresentationFormat>On-screen Show (4:3)</PresentationFormat>
  <Paragraphs>183</Paragraphs>
  <Slides>39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Packager Shell Object</vt:lpstr>
      <vt:lpstr>State of HamWAN – Oct 2014</vt:lpstr>
      <vt:lpstr>Achievements from Year 1</vt:lpstr>
      <vt:lpstr>Achievements from Year 2</vt:lpstr>
      <vt:lpstr>New Progeny Instantiated</vt:lpstr>
      <vt:lpstr>HamWAN Labs</vt:lpstr>
      <vt:lpstr>New HamWAN Labs Members</vt:lpstr>
      <vt:lpstr>New HamWAN Labs Members</vt:lpstr>
      <vt:lpstr>New HamWAN Labs Members</vt:lpstr>
      <vt:lpstr>New HamWAN Labs Members</vt:lpstr>
      <vt:lpstr>New HamWAN Labs Members</vt:lpstr>
      <vt:lpstr>New HamWAN Labs Members</vt:lpstr>
      <vt:lpstr>Upcoming Work</vt:lpstr>
      <vt:lpstr>Upcoming Work</vt:lpstr>
      <vt:lpstr>Haystack Implementation</vt:lpstr>
      <vt:lpstr>Upcoming Work</vt:lpstr>
      <vt:lpstr>Haystack Implementation</vt:lpstr>
      <vt:lpstr>Haystack Implementation</vt:lpstr>
      <vt:lpstr>Haystack Implementation</vt:lpstr>
      <vt:lpstr>Haystack Implementation</vt:lpstr>
      <vt:lpstr>Upcoming Work</vt:lpstr>
      <vt:lpstr>Upcoming Work</vt:lpstr>
      <vt:lpstr>RF Absorber Implementation</vt:lpstr>
      <vt:lpstr>Upcoming Work - Report</vt:lpstr>
      <vt:lpstr>Upcoming Work</vt:lpstr>
      <vt:lpstr>2-Axis Rotor Control Software</vt:lpstr>
      <vt:lpstr>Radiation Measurement Software</vt:lpstr>
      <vt:lpstr>Upcoming Work</vt:lpstr>
      <vt:lpstr>Upcoming Work - Report</vt:lpstr>
      <vt:lpstr>Upcoming Work</vt:lpstr>
      <vt:lpstr>RADAR Techniques - Report</vt:lpstr>
      <vt:lpstr>Upcoming Work (personal)</vt:lpstr>
      <vt:lpstr>Upcoming Work (personal)</vt:lpstr>
      <vt:lpstr>Upcoming Work (personal)</vt:lpstr>
      <vt:lpstr>Upcoming Work</vt:lpstr>
      <vt:lpstr>Upcoming Work</vt:lpstr>
      <vt:lpstr>Upcoming Work</vt:lpstr>
      <vt:lpstr>Upcoming Work (unchanged)</vt:lpstr>
      <vt:lpstr>Need Help On</vt:lpstr>
      <vt:lpstr>Support This! (unchanged)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HamWAN</dc:title>
  <dc:creator>Bart Kus</dc:creator>
  <cp:lastModifiedBy>Windows User</cp:lastModifiedBy>
  <cp:revision>99</cp:revision>
  <dcterms:created xsi:type="dcterms:W3CDTF">2013-09-07T04:41:14Z</dcterms:created>
  <dcterms:modified xsi:type="dcterms:W3CDTF">2014-10-21T20:25:15Z</dcterms:modified>
</cp:coreProperties>
</file>