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2" r:id="rId4"/>
    <p:sldId id="258" r:id="rId5"/>
    <p:sldId id="259" r:id="rId6"/>
    <p:sldId id="260" r:id="rId7"/>
    <p:sldId id="262" r:id="rId8"/>
    <p:sldId id="263" r:id="rId9"/>
    <p:sldId id="261" r:id="rId10"/>
    <p:sldId id="264" r:id="rId11"/>
    <p:sldId id="277" r:id="rId12"/>
    <p:sldId id="265" r:id="rId13"/>
    <p:sldId id="270" r:id="rId14"/>
    <p:sldId id="271" r:id="rId15"/>
    <p:sldId id="266" r:id="rId16"/>
    <p:sldId id="268" r:id="rId17"/>
    <p:sldId id="269" r:id="rId18"/>
    <p:sldId id="276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B75ED-A9F4-4725-9508-DB6767E13EA2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2EC1C-90FD-45AA-9E29-05C4D9222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03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2EC1C-90FD-45AA-9E29-05C4D9222F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29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02BC3-0DCF-4FD4-B37D-FD2E11855C87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DA90-1157-4AAF-8D80-BC9B6A0DA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1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02BC3-0DCF-4FD4-B37D-FD2E11855C87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DA90-1157-4AAF-8D80-BC9B6A0DA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70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02BC3-0DCF-4FD4-B37D-FD2E11855C87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DA90-1157-4AAF-8D80-BC9B6A0DA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7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02BC3-0DCF-4FD4-B37D-FD2E11855C87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DA90-1157-4AAF-8D80-BC9B6A0DA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5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02BC3-0DCF-4FD4-B37D-FD2E11855C87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DA90-1157-4AAF-8D80-BC9B6A0DA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4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02BC3-0DCF-4FD4-B37D-FD2E11855C87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DA90-1157-4AAF-8D80-BC9B6A0DA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56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02BC3-0DCF-4FD4-B37D-FD2E11855C87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DA90-1157-4AAF-8D80-BC9B6A0DA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26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02BC3-0DCF-4FD4-B37D-FD2E11855C87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DA90-1157-4AAF-8D80-BC9B6A0DA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6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02BC3-0DCF-4FD4-B37D-FD2E11855C87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DA90-1157-4AAF-8D80-BC9B6A0DA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59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02BC3-0DCF-4FD4-B37D-FD2E11855C87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DA90-1157-4AAF-8D80-BC9B6A0DA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5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02BC3-0DCF-4FD4-B37D-FD2E11855C87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DA90-1157-4AAF-8D80-BC9B6A0DA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62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02BC3-0DCF-4FD4-B37D-FD2E11855C87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EDA90-1157-4AAF-8D80-BC9B6A0DA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9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e@bartk.u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Puget Sound Data 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Bart </a:t>
            </a:r>
            <a:r>
              <a:rPr lang="en-US" dirty="0" err="1" smtClean="0"/>
              <a:t>Kus</a:t>
            </a:r>
            <a:r>
              <a:rPr lang="en-US" dirty="0" smtClean="0"/>
              <a:t> – AE7SJ - </a:t>
            </a:r>
            <a:r>
              <a:rPr lang="en-US" dirty="0" smtClean="0">
                <a:hlinkClick r:id="rId2"/>
              </a:rPr>
              <a:t>me@bartk.us</a:t>
            </a:r>
            <a:endParaRPr lang="en-US" dirty="0"/>
          </a:p>
          <a:p>
            <a:r>
              <a:rPr lang="en-US" smtClean="0"/>
              <a:t>HamWAN.org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30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76600"/>
            <a:ext cx="57150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MikroTik</a:t>
            </a:r>
            <a:r>
              <a:rPr lang="en-US" dirty="0" smtClean="0"/>
              <a:t> - Metal 5SHPn</a:t>
            </a:r>
          </a:p>
          <a:p>
            <a:r>
              <a:rPr lang="en-US" dirty="0" smtClean="0"/>
              <a:t>Up to 115Mbit aggregate</a:t>
            </a:r>
          </a:p>
          <a:p>
            <a:r>
              <a:rPr lang="en-US" dirty="0" smtClean="0"/>
              <a:t>Up to 1.3W transmitter</a:t>
            </a:r>
          </a:p>
          <a:p>
            <a:r>
              <a:rPr lang="en-US" dirty="0" smtClean="0"/>
              <a:t>Solves hidden node problem</a:t>
            </a:r>
          </a:p>
          <a:p>
            <a:r>
              <a:rPr lang="en-US" dirty="0" smtClean="0"/>
              <a:t>Only 11.5W consumption</a:t>
            </a:r>
          </a:p>
          <a:p>
            <a:r>
              <a:rPr lang="en-US" dirty="0" smtClean="0"/>
              <a:t>Only $99</a:t>
            </a:r>
          </a:p>
          <a:p>
            <a:r>
              <a:rPr lang="en-US" dirty="0" smtClean="0"/>
              <a:t>Serious features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35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Sweet Control UI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5816024" cy="527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8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8400"/>
            <a:ext cx="16383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Typical Ring Node Design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8400"/>
            <a:ext cx="16383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482" y="4090787"/>
            <a:ext cx="16383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9800" y="289576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Right Ring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02429" y="5606465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Downlink to Distribution Node</a:t>
            </a:r>
          </a:p>
          <a:p>
            <a:pPr algn="ctr"/>
            <a:r>
              <a:rPr lang="en-US" dirty="0" smtClean="0"/>
              <a:t>And / Or</a:t>
            </a:r>
          </a:p>
          <a:p>
            <a:pPr algn="ctr"/>
            <a:r>
              <a:rPr lang="en-US" dirty="0" smtClean="0"/>
              <a:t>Sector Antenna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57400" y="288821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Left Ring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70" y="1479692"/>
            <a:ext cx="1320124" cy="1320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98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38400"/>
            <a:ext cx="16383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Typical Distribution Node Design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288821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Ring Uplink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72443"/>
            <a:ext cx="1320124" cy="1320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28320"/>
            <a:ext cx="20574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62400" y="5029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120deg access sectors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21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1122562"/>
            <a:ext cx="173355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16383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Typical Client Node Design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3832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Distribution Uplink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332752"/>
            <a:ext cx="14287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331" y="2933025"/>
            <a:ext cx="1647825" cy="109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969" y="2819400"/>
            <a:ext cx="165434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394" y="4419600"/>
            <a:ext cx="2039206" cy="132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331" y="4495800"/>
            <a:ext cx="1481566" cy="140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95800"/>
            <a:ext cx="1295400" cy="134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068" y="2799656"/>
            <a:ext cx="1529663" cy="156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182" y="1392843"/>
            <a:ext cx="1797394" cy="119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74" y="4699507"/>
            <a:ext cx="2171700" cy="104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52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Typical Ring Node Cost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9157289"/>
              </p:ext>
            </p:extLst>
          </p:nvPr>
        </p:nvGraphicFramePr>
        <p:xfrm>
          <a:off x="457200" y="1600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Metal 5SHPn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$297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5GHz 28dBi Dish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5-port GigE Switch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Networked PDU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~$150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CAT5 Cabling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~$50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$762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13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Typical Distribution Node Cost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400209"/>
              </p:ext>
            </p:extLst>
          </p:nvPr>
        </p:nvGraphicFramePr>
        <p:xfrm>
          <a:off x="457200" y="160020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Metal 5SHPn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$396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5GHz 28dBi Dish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120deg Sector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5-port GigE Switch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Networked PDU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~$150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CAT5 Cabling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~$50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$1251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85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Typical Client Node Cost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356522"/>
              </p:ext>
            </p:extLst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Metal 5SHPn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5GHz 21dBi Dish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CAT5 Cabling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~$10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4191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Other units exist: 16dBi dish integrated with 1.25W TX for $94.  Just add CAT5!</a:t>
            </a:r>
            <a:endParaRPr lang="en-US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60332"/>
            <a:ext cx="19431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95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90800"/>
            <a:ext cx="406717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Node Ring + Distribution Cost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5812581"/>
              </p:ext>
            </p:extLst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Ring Node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$2286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Distribution Node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$3753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$6039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9200" y="4319728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That’s less than a single IC-7700 </a:t>
            </a:r>
            <a:r>
              <a:rPr lang="en-US" dirty="0" smtClean="0">
                <a:sym typeface="Wingdings" pitchFamily="2" charset="2"/>
              </a:rPr>
              <a:t></a:t>
            </a:r>
          </a:p>
          <a:p>
            <a:r>
              <a:rPr lang="en-US" dirty="0" smtClean="0">
                <a:sym typeface="Wingdings" pitchFamily="2" charset="2"/>
              </a:rPr>
              <a:t>And you get to bootstrap the future!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38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2209800"/>
            <a:ext cx="60769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20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962" y="0"/>
            <a:ext cx="45460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9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Want YOU To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Scout sites</a:t>
            </a:r>
          </a:p>
          <a:p>
            <a:r>
              <a:rPr lang="en-US" dirty="0" smtClean="0"/>
              <a:t>Donate money</a:t>
            </a:r>
          </a:p>
          <a:p>
            <a:r>
              <a:rPr lang="en-US" dirty="0"/>
              <a:t>R</a:t>
            </a:r>
            <a:r>
              <a:rPr lang="en-US" dirty="0" smtClean="0"/>
              <a:t>aise money</a:t>
            </a:r>
          </a:p>
          <a:p>
            <a:r>
              <a:rPr lang="en-US" dirty="0" smtClean="0"/>
              <a:t>Talk to your radio club</a:t>
            </a:r>
          </a:p>
          <a:p>
            <a:r>
              <a:rPr lang="en-US" dirty="0" smtClean="0"/>
              <a:t>Volunteer your expertise</a:t>
            </a:r>
          </a:p>
          <a:p>
            <a:r>
              <a:rPr lang="en-US" dirty="0" smtClean="0"/>
              <a:t>Help deploy equipment</a:t>
            </a:r>
          </a:p>
          <a:p>
            <a:r>
              <a:rPr lang="en-US" dirty="0" smtClean="0"/>
              <a:t>Educate those new to IP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89145"/>
            <a:ext cx="3267075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0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1752600" y="381000"/>
            <a:ext cx="6096000" cy="609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/>
          <p:cNvSpPr>
            <a:spLocks noChangeAspect="1"/>
          </p:cNvSpPr>
          <p:nvPr/>
        </p:nvSpPr>
        <p:spPr>
          <a:xfrm>
            <a:off x="2895600" y="2362200"/>
            <a:ext cx="876300" cy="762000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>
            <a:spLocks noChangeAspect="1"/>
          </p:cNvSpPr>
          <p:nvPr/>
        </p:nvSpPr>
        <p:spPr>
          <a:xfrm>
            <a:off x="3573716" y="1990805"/>
            <a:ext cx="876300" cy="762000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2209800" y="1676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3181350" y="762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4450016" y="381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6096000" y="685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7239000" y="1676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7696200" y="326123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7089161" y="5181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5930793" y="6096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3560909" y="6096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2286000" y="5029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1770529" y="341363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>
            <a:spLocks noChangeAspect="1"/>
          </p:cNvSpPr>
          <p:nvPr/>
        </p:nvSpPr>
        <p:spPr>
          <a:xfrm>
            <a:off x="5734050" y="4267200"/>
            <a:ext cx="876300" cy="762000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>
            <a:spLocks noChangeAspect="1"/>
          </p:cNvSpPr>
          <p:nvPr/>
        </p:nvSpPr>
        <p:spPr>
          <a:xfrm>
            <a:off x="3581400" y="2752805"/>
            <a:ext cx="876300" cy="762000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12" idx="5"/>
          </p:cNvCxnSpPr>
          <p:nvPr/>
        </p:nvCxnSpPr>
        <p:spPr>
          <a:xfrm>
            <a:off x="3311432" y="892082"/>
            <a:ext cx="650968" cy="1470118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5"/>
          </p:cNvCxnSpPr>
          <p:nvPr/>
        </p:nvCxnSpPr>
        <p:spPr>
          <a:xfrm>
            <a:off x="2339882" y="1806482"/>
            <a:ext cx="971550" cy="936718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1" idx="6"/>
          </p:cNvCxnSpPr>
          <p:nvPr/>
        </p:nvCxnSpPr>
        <p:spPr>
          <a:xfrm flipV="1">
            <a:off x="1922929" y="3133805"/>
            <a:ext cx="2088937" cy="356027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7" idx="1"/>
          </p:cNvCxnSpPr>
          <p:nvPr/>
        </p:nvCxnSpPr>
        <p:spPr>
          <a:xfrm flipH="1" flipV="1">
            <a:off x="6172200" y="4648200"/>
            <a:ext cx="939279" cy="555718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391400" y="1524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Ring Node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219700" y="3635597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Distribution Node</a:t>
            </a:r>
          </a:p>
          <a:p>
            <a:pPr algn="ctr"/>
            <a:r>
              <a:rPr lang="en-US" dirty="0" smtClean="0"/>
              <a:t>(3-sector)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505200" y="1219200"/>
            <a:ext cx="1392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Uplink Path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36680" y="468868"/>
            <a:ext cx="259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Logical view of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7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333500"/>
            <a:ext cx="47625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32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you use FM repeaters when you have a cell phone with you?</a:t>
            </a:r>
          </a:p>
          <a:p>
            <a:pPr lvl="1"/>
            <a:r>
              <a:rPr lang="en-US" dirty="0" smtClean="0"/>
              <a:t>They connect you to a different community</a:t>
            </a:r>
          </a:p>
          <a:p>
            <a:pPr lvl="1"/>
            <a:r>
              <a:rPr lang="en-US" dirty="0" smtClean="0"/>
              <a:t>In a lower pressure way</a:t>
            </a:r>
          </a:p>
          <a:p>
            <a:pPr lvl="1"/>
            <a:r>
              <a:rPr lang="en-US" dirty="0" smtClean="0"/>
              <a:t>Do not require contracts or corporations</a:t>
            </a:r>
          </a:p>
          <a:p>
            <a:pPr lvl="1"/>
            <a:r>
              <a:rPr lang="en-US" dirty="0" smtClean="0"/>
              <a:t>It’s interesting to play with their features</a:t>
            </a:r>
          </a:p>
          <a:p>
            <a:pPr lvl="1"/>
            <a:r>
              <a:rPr lang="en-US" dirty="0" smtClean="0"/>
              <a:t>They’re available when other services fail</a:t>
            </a:r>
          </a:p>
          <a:p>
            <a:pPr lvl="1"/>
            <a:r>
              <a:rPr lang="en-US" dirty="0" smtClean="0"/>
              <a:t>Those who build them love the challenge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42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Life has advanced into the digital domain</a:t>
            </a:r>
          </a:p>
          <a:p>
            <a:r>
              <a:rPr lang="en-US" dirty="0" smtClean="0"/>
              <a:t>Amateur Radio should be leading technology, not lagging!  Remember the early days?</a:t>
            </a:r>
          </a:p>
          <a:p>
            <a:r>
              <a:rPr lang="en-US" dirty="0" smtClean="0"/>
              <a:t>Do I really need to convey the value of all the IP-based software out there?</a:t>
            </a:r>
          </a:p>
          <a:p>
            <a:pPr lvl="1"/>
            <a:r>
              <a:rPr lang="en-US" dirty="0" smtClean="0"/>
              <a:t>Telephony</a:t>
            </a:r>
          </a:p>
          <a:p>
            <a:pPr lvl="1"/>
            <a:r>
              <a:rPr lang="en-US" dirty="0" smtClean="0"/>
              <a:t>Text messaging</a:t>
            </a:r>
          </a:p>
          <a:p>
            <a:pPr lvl="1"/>
            <a:r>
              <a:rPr lang="en-US" dirty="0" smtClean="0"/>
              <a:t>File sharing and everything else!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31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Amateurs are in a uniquely good position to be successful at pulling this off!</a:t>
            </a:r>
          </a:p>
          <a:p>
            <a:pPr lvl="1"/>
            <a:r>
              <a:rPr lang="en-US" dirty="0" smtClean="0"/>
              <a:t>Leverage existing repeater sites</a:t>
            </a:r>
          </a:p>
          <a:p>
            <a:pPr lvl="1"/>
            <a:r>
              <a:rPr lang="en-US" dirty="0" smtClean="0"/>
              <a:t>Existing club infrastructure to rally for the cause</a:t>
            </a:r>
          </a:p>
          <a:p>
            <a:pPr lvl="1"/>
            <a:r>
              <a:rPr lang="en-US" dirty="0" smtClean="0"/>
              <a:t>Some existing financial systems to fund it</a:t>
            </a:r>
          </a:p>
          <a:p>
            <a:pPr lvl="1"/>
            <a:r>
              <a:rPr lang="en-US" dirty="0" smtClean="0"/>
              <a:t>Access to non-ISM frequencies</a:t>
            </a:r>
          </a:p>
          <a:p>
            <a:pPr lvl="1"/>
            <a:r>
              <a:rPr lang="en-US" dirty="0" smtClean="0"/>
              <a:t>Existing expertise in running radio systems</a:t>
            </a:r>
          </a:p>
          <a:p>
            <a:pPr lvl="1"/>
            <a:r>
              <a:rPr lang="en-US" dirty="0" smtClean="0"/>
              <a:t>A pool of tech-savvy early adopters / beta testers</a:t>
            </a:r>
          </a:p>
        </p:txBody>
      </p:sp>
    </p:spTree>
    <p:extLst>
      <p:ext uri="{BB962C8B-B14F-4D97-AF65-F5344CB8AC3E}">
        <p14:creationId xmlns:p14="http://schemas.microsoft.com/office/powerpoint/2010/main" val="419722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Here’s the future of radio communications, and amateurs can be on the other end of that device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049" y="2743200"/>
            <a:ext cx="511492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79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5GHz band</a:t>
            </a:r>
          </a:p>
          <a:p>
            <a:pPr lvl="1"/>
            <a:r>
              <a:rPr lang="en-US" dirty="0" smtClean="0"/>
              <a:t>Plenty of spectrum</a:t>
            </a:r>
          </a:p>
          <a:p>
            <a:pPr lvl="1"/>
            <a:r>
              <a:rPr lang="en-US" dirty="0" smtClean="0"/>
              <a:t>Easy to achieve spatial diversity</a:t>
            </a:r>
          </a:p>
          <a:p>
            <a:pPr lvl="1"/>
            <a:r>
              <a:rPr lang="en-US" dirty="0" smtClean="0"/>
              <a:t>Low atmospheric attenuation</a:t>
            </a:r>
          </a:p>
          <a:p>
            <a:pPr lvl="1"/>
            <a:r>
              <a:rPr lang="en-US" dirty="0" smtClean="0"/>
              <a:t>Cheap and available hardware</a:t>
            </a:r>
          </a:p>
          <a:p>
            <a:r>
              <a:rPr lang="en-US" dirty="0" smtClean="0"/>
              <a:t>The Puget Sound has a unique geometry</a:t>
            </a:r>
          </a:p>
          <a:p>
            <a:r>
              <a:rPr lang="en-US" dirty="0" smtClean="0"/>
              <a:t>By using a ring design, coverage comes from all angles – obstacles less of a problem</a:t>
            </a:r>
          </a:p>
        </p:txBody>
      </p:sp>
    </p:spTree>
    <p:extLst>
      <p:ext uri="{BB962C8B-B14F-4D97-AF65-F5344CB8AC3E}">
        <p14:creationId xmlns:p14="http://schemas.microsoft.com/office/powerpoint/2010/main" val="225803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539</Words>
  <Application>Microsoft Office PowerPoint</Application>
  <PresentationFormat>On-screen Show (4:3)</PresentationFormat>
  <Paragraphs>166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Puget Sound Data Ring</vt:lpstr>
      <vt:lpstr>PowerPoint Presentation</vt:lpstr>
      <vt:lpstr>PowerPoint Presentation</vt:lpstr>
      <vt:lpstr>PowerPoint Presentation</vt:lpstr>
      <vt:lpstr>Why?</vt:lpstr>
      <vt:lpstr>Why?</vt:lpstr>
      <vt:lpstr>Why?</vt:lpstr>
      <vt:lpstr>Why?</vt:lpstr>
      <vt:lpstr>How?</vt:lpstr>
      <vt:lpstr>How?</vt:lpstr>
      <vt:lpstr>A Sweet Control UI</vt:lpstr>
      <vt:lpstr>A Typical Ring Node Design</vt:lpstr>
      <vt:lpstr>A Typical Distribution Node Design</vt:lpstr>
      <vt:lpstr>A Typical Client Node Design</vt:lpstr>
      <vt:lpstr>A Typical Ring Node Cost</vt:lpstr>
      <vt:lpstr>A Typical Distribution Node Cost</vt:lpstr>
      <vt:lpstr>A Typical Client Node Cost</vt:lpstr>
      <vt:lpstr>3 Node Ring + Distribution Cost</vt:lpstr>
      <vt:lpstr>PowerPoint Presentation</vt:lpstr>
      <vt:lpstr>I Want YOU To Help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Puget Sound Data Ring</dc:title>
  <dc:creator>Windows User</dc:creator>
  <cp:lastModifiedBy>Windows User</cp:lastModifiedBy>
  <cp:revision>24</cp:revision>
  <dcterms:created xsi:type="dcterms:W3CDTF">2012-09-08T04:08:38Z</dcterms:created>
  <dcterms:modified xsi:type="dcterms:W3CDTF">2012-09-09T17:29:08Z</dcterms:modified>
</cp:coreProperties>
</file>